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27200"/>
          </a:xfrm>
        </p:spPr>
        <p:txBody>
          <a:bodyPr>
            <a:normAutofit fontScale="90000"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3200" b="1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محاضرة في العلاقة </a:t>
            </a:r>
            <a:r>
              <a:rPr lang="ar-EG" sz="32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بين الاتصال التربوي والمنهج الدراسي </a:t>
            </a:r>
            <a:r>
              <a:rPr lang="ar-EG" sz="3200" b="1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والعوامل </a:t>
            </a:r>
            <a:r>
              <a:rPr lang="ar-EG" sz="32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المؤثرة فيه </a:t>
            </a:r>
            <a:r>
              <a:rPr lang="ar-EG" sz="3200" b="1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ar-EG" sz="3200" b="1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EG" sz="3100" b="1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إعداد / د. عواطف حسان عبد الحميد</a:t>
            </a:r>
            <a:endParaRPr lang="en-US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677334" y="2654299"/>
            <a:ext cx="8596668" cy="3387063"/>
          </a:xfrm>
        </p:spPr>
        <p:txBody>
          <a:bodyPr/>
          <a:lstStyle/>
          <a:p>
            <a:pPr marL="0" indent="0" algn="r">
              <a:lnSpc>
                <a:spcPct val="150000"/>
              </a:lnSpc>
              <a:buNone/>
            </a:pP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توجد علاقة وثيقة بين الاتصال التربوي والمنهج الدراسي والعوامل المؤثرة فيه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وهي : الكتاب المدرسي ، إعداد المعلم وتدريبه ، المباني المدرسية ، الإدارة المدرسية ، ويمكن توضيح تلك العلاقة كما يلي :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،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498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9000"/>
          </a:xfrm>
        </p:spPr>
        <p:txBody>
          <a:bodyPr/>
          <a:lstStyle/>
          <a:p>
            <a:pPr algn="ctr"/>
            <a:r>
              <a:rPr lang="ar-SA" b="1" dirty="0"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أسئلة للتقويم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498601"/>
            <a:ext cx="8596668" cy="4542762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  <a:tabLst>
                <a:tab pos="685165" algn="l"/>
              </a:tabLst>
            </a:pP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  <a:tabLst>
                <a:tab pos="685165" algn="l"/>
              </a:tabLs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أجب عن الأسئلة التالية :	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س1 : أذكر تعريف الاتصال التربوي وأنواعه 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س2 : أكتب أهداف الاتصال التربوي من وجهة نظر كلا من المرسل </a:t>
            </a: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والمستقبل </a:t>
            </a: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س3 : وضح أهمية الاتصال التربوي للفرد والمجتمع . 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  <a:tabLst>
                <a:tab pos="685165" algn="l"/>
                <a:tab pos="3569335" algn="l"/>
              </a:tabLs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س4 : وضح عناصر الاتصال التربوي .	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س5 : أكتب عوامل نجاح الاتصال التربوي ومعوقاته . 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  <a:tabLst>
                <a:tab pos="685165" algn="l"/>
              </a:tabLs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س6 : هل توجد علاقة بين الاتصال التربوي والمنهج الدراسي ؟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  <a:tabLst>
                <a:tab pos="685165" algn="l"/>
              </a:tabLst>
            </a:pP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إذا 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كانت الاجابة ( نعم ) وضح تلك العلاقة 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س7 : هل توجد علاقة بين الكتاب المدرسي وعملية الاتصال التربوي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؟</a:t>
            </a:r>
            <a:endParaRPr lang="ar-EG" sz="11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إذا 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كانت الإجابة ( نعم ) وضح تلك العلاقة 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ص8 : وضح العلاقة بين إعداد المعلم وتدريبه والاتصال التربوي 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س 9 : هل توجد علاقة بين عملية الاتصال التربوي وكلا من الادارة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المدرسية 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والمباني </a:t>
            </a:r>
            <a:endParaRPr lang="ar-E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المدرسية 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؟ </a:t>
            </a:r>
            <a:r>
              <a:rPr lang="ar-EG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إذا 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كانت الإجابة ( نعم ) وضح تلك العلاقة 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5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S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أولاً</a:t>
            </a:r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العلاقة </a:t>
            </a:r>
            <a:r>
              <a:rPr lang="ar-SA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بين الاتصال التربوي وأهداف </a:t>
            </a:r>
            <a:r>
              <a:rPr lang="ar-S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المنهج</a:t>
            </a:r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828799"/>
            <a:ext cx="8596668" cy="4212563"/>
          </a:xfrm>
        </p:spPr>
        <p:txBody>
          <a:bodyPr/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توجد علاقة وثيقة بين الاتصال التربوي وأهداف المنهج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الدراسي</a:t>
            </a: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؛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حيث تتحقق أهداف المنهج الدراسي نتيجة الاتصال التربوي التعليمي المباشر أو غير المباشر بين المرسل وهو المعلم والمستقبل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وهو</a:t>
            </a: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المتعلمين 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الذين وضع المنهج من أجلهم . أي من خلال الاتصال التربوي بين المعلم والمتعلمين  في مواقف الاتصال التعليمي المختلفة يتم تنفيذ المنهج الدراسي وتحقيق أهدافه . 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كذلك اتصال الموجه الفني وإدارة المدرسة بالمعلمين لتوجيههم ومتابعتهم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في 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التدريس وتقويم أدائهم التدريسي ومساعدتهم في حل المشكلات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التي</a:t>
            </a:r>
            <a:r>
              <a:rPr lang="ar-EG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تواجههم 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أثناء العملية التعليمية ، يساعد علي تحقيق أهداف المنهج الدراسي </a:t>
            </a: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بدرجة كبيرة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أيضاً الاتصال التربوي بين إدارة المدرسة وأسر التلاميذ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ي</a:t>
            </a: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سهم في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حل</a:t>
            </a:r>
            <a:r>
              <a:rPr lang="ar-EG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المشكلات 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التعليمية وتحقيق أهداف المنهج الدراسي </a:t>
            </a:r>
            <a:r>
              <a:rPr lang="ar-E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بدرجة كبيرة .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0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8200"/>
          </a:xfrm>
        </p:spPr>
        <p:txBody>
          <a:bodyPr>
            <a:normAutofit fontScale="90000"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S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ثانياً </a:t>
            </a:r>
            <a:r>
              <a:rPr lang="ar-SA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: العلاقة بين الاتصال التربوي ومحتوي المنهج الدراسي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536701"/>
            <a:ext cx="8596668" cy="4504662"/>
          </a:xfrm>
        </p:spPr>
        <p:txBody>
          <a:bodyPr>
            <a:normAutofit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ويعتبر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محتوي المنهج الدراسي الرسالة التي يقوم المرسل (المعلم ) بتوصيلها إلي المستقبل ( المتعلمين ) في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مواقف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الاتصال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التربوي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التعليمي المختلفة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،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لتحقيق أهداف المنهج الدراسي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توجد علاقة وثيقة بين الاتصال التربوي ومحتوي المنهج الدراسي ؛ حيث يتم توصيل محتوي المنهج الدراسي من المرسل ( المعلم ) إلي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المستقبل( المتعلم ) عن طريق عملية الاتصال التربوي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التعليمي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المباشر أو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غير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المباشر وباستخدام قنوات الاتصال المناسبة ، لتحقيق أهداف المنهج .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وحسن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اختيار وتنظيم المحتوي المناسب للمنهج الدراسي يساعد علي تحقيق أهداف المنهج الدراسي ونجاح عملية الاتصال التربوي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التعليمي بدرجة كبيرة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ar-EG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9171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689100"/>
          </a:xfrm>
        </p:spPr>
        <p:txBody>
          <a:bodyPr>
            <a:normAutofit fontScale="90000"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S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ثالثاً </a:t>
            </a:r>
            <a:r>
              <a:rPr lang="ar-SA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: العلاقة بين الاتصال التربوي وطرق التدريس والأنشطة والوسائل التعليمية المتضمنة في المنهج الدراسي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993901"/>
            <a:ext cx="8596668" cy="4047462"/>
          </a:xfrm>
        </p:spPr>
        <p:txBody>
          <a:bodyPr/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توجد علاقة وثيقة بين الاتصال التربوي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التعليمي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وطرق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التدريس والأنشطة والوسائل التعليمية المتضمنة في المنهج الدراسي ؛ حيث تعتبر الطرق والأنشطة والوسائل التعليمية قنوات الاتصال التربوي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التعليمي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التي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تمر من خلالها الرسالة </a:t>
            </a:r>
            <a:endParaRPr lang="ar-EG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المحتوي الدراسي للمنهج ) من المرسل ( المعلم ) إلي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المستقبل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 المتعلم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، لتحقيق أهداف المنهج الدراسي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وحسن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اختيار طرق التدريس والأنشطة والوسائل التعليمية المناسبة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يساعد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علي توصيل المحتوي الدراسي للمنهج بسهولة وتحقيق أهداف المنهج الدراسي بدرجة كبيرة ونجاح عملية الاتصال التربوي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التعليمي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2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7100"/>
          </a:xfrm>
        </p:spPr>
        <p:txBody>
          <a:bodyPr>
            <a:normAutofit fontScale="90000"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S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رابعاً </a:t>
            </a:r>
            <a:r>
              <a:rPr lang="ar-SA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: العلاقة بين الاتصال التربوي وتقويم المنهج الدراسي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536701"/>
            <a:ext cx="8596668" cy="4504662"/>
          </a:xfrm>
        </p:spPr>
        <p:txBody>
          <a:bodyPr>
            <a:normAutofit lnSpcReduction="10000"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توجد علاقة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ارتباط 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وتأثير وتأثر بين الاتصال التربوي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التعليمي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والتقويم في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المنهج الدراسي ؛ حيث أن التقويم يفيد  في تحديد مدي تحقيق أهداف المنهج الدراسي ، ومعرفة نواحي القوة والضعف في المنهج الدراسي ، وتدعيم نواحي القوة وعلاج نواحي الضعف فيه ، وهذا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يساعد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علي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تحسين المنهج ونجاح عملية الاتصال التربوي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التعليمي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وفي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ضوء نتائج عمليات التقويم التي تتم قبل تنفيذ المنهج وأثناء تنفيذه وبعد تنفيذه ، في مواقف الاتصال التربوي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التعليمي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المختلفة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، يتم إجراء التعديلات المناسبة في المنهج الدراسي والعمل علي تحسين الأداء التدريسي للمعلم ، وهذا كله يساعد علي نجاح عملية الاتصال التربوي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التعليمي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في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تحقيق أهداف المنهج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بدرجة كبيرة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وحسن اختيار وإعداد أساليب ووسائل التقويم المناسبة للمنهج وتطبيقها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وتفسير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نتائجها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بإتقان يساعد علي تحسين المنهج الدراسي ونجاح المعلم في مهنته ونجاح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عملية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الاتصال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التربوي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التعليمي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2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2500"/>
          </a:xfrm>
        </p:spPr>
        <p:txBody>
          <a:bodyPr/>
          <a:lstStyle/>
          <a:p>
            <a:pPr algn="ctr"/>
            <a:r>
              <a:rPr lang="ar-EG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خامساً : </a:t>
            </a:r>
            <a:r>
              <a:rPr lang="ar-S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العلاقة </a:t>
            </a:r>
            <a:r>
              <a:rPr lang="ar-SA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بين الاتصال التربوي والكتاب المدرسي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562101"/>
            <a:ext cx="8596668" cy="4479262"/>
          </a:xfrm>
        </p:spPr>
        <p:txBody>
          <a:bodyPr>
            <a:normAutofit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يرتبط  الاتصال التربوي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التعليمي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بالكتاب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المدرسي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ارتباطا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وثيقاً ؛ حيث أن الكتاب المدرسي هو الوعاء الذي يصب فيه المنهج الدراسي ، ويقدم للمتعلم لمساعدته - أثناء عملية الاتصال التعليمي - علي التعلم وتحقيق الأهداف التربوية للمنهج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الدراسي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كما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يعتبر الكتاب المدرسي وسيلة تعليمية هامة من وسائل الاتصال التربوي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التعليمي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بين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المعلم والمتعلم في المواقف التعليمية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المختلفة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وحسن إعداد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الكتاب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المدرسي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وفق معايير الكتاب المدرسي الجيد وتواجده مع المتعلم واستخدامه استخداماً سليماً يساعد علي تنفيذ المنهج الدراسي ونجاح عملية الاتصال التربوي </a:t>
            </a: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التعليمي بدرجة كبيرة </a:t>
            </a: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005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1700"/>
          </a:xfrm>
        </p:spPr>
        <p:txBody>
          <a:bodyPr>
            <a:normAutofit fontScale="90000"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S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سادساً </a:t>
            </a:r>
            <a:r>
              <a:rPr lang="ar-SA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: العلاقة بين الاتصال التربوي وإعداد المعلم وتدريبه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752601"/>
            <a:ext cx="8596668" cy="4288762"/>
          </a:xfrm>
        </p:spPr>
        <p:txBody>
          <a:bodyPr>
            <a:normAutofit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إعداد </a:t>
            </a: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وتدريب المعلم إعداداً وتدريباً جيداً ومناسباً للمنهج الدراسي يساعد علي نجاح عملية الاتصال التربوي التعليمي وتحقيق أهداف المنهج بدرجة كبيرة ، </a:t>
            </a:r>
            <a:r>
              <a:rPr lang="ar-S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لأن </a:t>
            </a: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المعلم هو الذي يقوم بتنفيذ المنهج الدراسي من خلال عملية الاتصال التربوي التعليمي .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219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9800"/>
          </a:xfrm>
        </p:spPr>
        <p:txBody>
          <a:bodyPr/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S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سابعاً </a:t>
            </a:r>
            <a:r>
              <a:rPr lang="ar-SA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: العلاقة بين الاتصال التربوي والمباني المدرسية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بناء المباني المدرسية وفقاً للمواصفات الهندسية والصحية والتعليمية المطلوبة والمناسبة للمناهج الدراسية ، وتوفير الوسائل التعليمية والتجهيزات اللازمة </a:t>
            </a:r>
            <a:r>
              <a:rPr lang="ar-S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في</a:t>
            </a:r>
            <a:r>
              <a:rPr lang="ar-EG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تلك المباني</a:t>
            </a:r>
            <a:r>
              <a:rPr lang="ar-S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يساعد علي نجاح عملية الاتصال التربوي التعليمي وتنفيذ المناهج الدراسية وتحقيق أهدافها بدرجة كبيرة 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6537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7900"/>
          </a:xfrm>
        </p:spPr>
        <p:txBody>
          <a:bodyPr/>
          <a:lstStyle/>
          <a:p>
            <a:pPr algn="ctr"/>
            <a:r>
              <a:rPr lang="ar-SA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ثامناً : العلاقة بين الاتصال التربوي والإدارة المدرسية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إن الاتصال التربوي بين الإدارة المدرسية والمعلمين في المدرسة بهدف تقديم التعليمات والتوجيهات الإدارية والتعليمية والتعاون في حل المشكلات التي تواجههم أثناء تنفيذ المنهج الدراسي ، يساعد علي تحقيق نجاح عملية الاتصال التربوي ونجاح تنفيذ المنهج وتحقيق أهدافه بدرجة كبيرة 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86153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689</Words>
  <Application>Microsoft Office PowerPoint</Application>
  <PresentationFormat>ملء الشاشة</PresentationFormat>
  <Paragraphs>43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6" baseType="lpstr">
      <vt:lpstr>Arial</vt:lpstr>
      <vt:lpstr>Tahoma</vt:lpstr>
      <vt:lpstr>Times New Roman</vt:lpstr>
      <vt:lpstr>Trebuchet MS</vt:lpstr>
      <vt:lpstr>Wingdings 3</vt:lpstr>
      <vt:lpstr>واجهة</vt:lpstr>
      <vt:lpstr>محاضرة في العلاقة بين الاتصال التربوي والمنهج الدراسي والعوامل المؤثرة فيه  إعداد / د. عواطف حسان عبد الحميد</vt:lpstr>
      <vt:lpstr> أولاً : العلاقة بين الاتصال التربوي وأهداف المنهج   </vt:lpstr>
      <vt:lpstr> ثانياً : العلاقة بين الاتصال التربوي ومحتوي المنهج الدراسي </vt:lpstr>
      <vt:lpstr> ثالثاً : العلاقة بين الاتصال التربوي وطرق التدريس والأنشطة والوسائل التعليمية المتضمنة في المنهج الدراسي </vt:lpstr>
      <vt:lpstr> رابعاً : العلاقة بين الاتصال التربوي وتقويم المنهج الدراسي </vt:lpstr>
      <vt:lpstr>خامساً : العلاقة بين الاتصال التربوي والكتاب المدرسي </vt:lpstr>
      <vt:lpstr> سادساً : العلاقة بين الاتصال التربوي وإعداد المعلم وتدريبه </vt:lpstr>
      <vt:lpstr> سابعاً : العلاقة بين الاتصال التربوي والمباني المدرسية </vt:lpstr>
      <vt:lpstr>ثامناً : العلاقة بين الاتصال التربوي والإدارة المدرسية </vt:lpstr>
      <vt:lpstr>أسئلة للتقويم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في العلاقة بين الاتصال التربوي والمنهج الدراسي والعوامل المؤثرة فيه  إعداد / د. عواطف حسان عبد الحميد</dc:title>
  <dc:creator>Windows User</dc:creator>
  <cp:lastModifiedBy>Windows User</cp:lastModifiedBy>
  <cp:revision>16</cp:revision>
  <dcterms:created xsi:type="dcterms:W3CDTF">2021-05-17T19:43:41Z</dcterms:created>
  <dcterms:modified xsi:type="dcterms:W3CDTF">2021-05-18T17:41:34Z</dcterms:modified>
</cp:coreProperties>
</file>